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6E4"/>
    <a:srgbClr val="FFEAD1"/>
    <a:srgbClr val="FBFBFB"/>
    <a:srgbClr val="000000"/>
    <a:srgbClr val="F29300"/>
    <a:srgbClr val="F38481"/>
    <a:srgbClr val="FDF8A2"/>
    <a:srgbClr val="FF6666"/>
    <a:srgbClr val="C7E5C2"/>
    <a:srgbClr val="E5F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15.08.2021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2152B4-1145-4DBD-A785-EC7C73F1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91" y="1150881"/>
            <a:ext cx="10344150" cy="54426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F772EE-AF46-4CF6-8D1B-626BE02A4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00" y="1019175"/>
            <a:ext cx="6204330" cy="55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9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457200" y="1200150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Вероятностное отслеживание волокна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2BE912-FED2-4475-9EEA-063141EE1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788"/>
            <a:ext cx="12192000" cy="46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761155-FCF0-4B82-9535-73550B2A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924141"/>
            <a:ext cx="11801475" cy="579192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390524" y="1057275"/>
            <a:ext cx="41529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Вероятностное отслеживание волокна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F787E-D5A0-415C-BB59-4ED2BE305E7C}"/>
              </a:ext>
            </a:extLst>
          </p:cNvPr>
          <p:cNvSpPr txBox="1"/>
          <p:nvPr/>
        </p:nvSpPr>
        <p:spPr>
          <a:xfrm>
            <a:off x="10620375" y="5603176"/>
            <a:ext cx="144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Вверх-вниз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D5D75-4AF9-4E3F-864F-6EC6F7B2D5B4}"/>
              </a:ext>
            </a:extLst>
          </p:cNvPr>
          <p:cNvSpPr txBox="1"/>
          <p:nvPr/>
        </p:nvSpPr>
        <p:spPr>
          <a:xfrm>
            <a:off x="10620375" y="4784452"/>
            <a:ext cx="144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Влево-вправо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E8719-1324-4B0E-B3E1-7DD3E04AD6B2}"/>
              </a:ext>
            </a:extLst>
          </p:cNvPr>
          <p:cNvSpPr txBox="1"/>
          <p:nvPr/>
        </p:nvSpPr>
        <p:spPr>
          <a:xfrm>
            <a:off x="10620375" y="5167391"/>
            <a:ext cx="144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Вперед-назад</a:t>
            </a:r>
          </a:p>
        </p:txBody>
      </p:sp>
    </p:spTree>
    <p:extLst>
      <p:ext uri="{BB962C8B-B14F-4D97-AF65-F5344CB8AC3E}">
        <p14:creationId xmlns:p14="http://schemas.microsoft.com/office/powerpoint/2010/main" val="818727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390524" y="1057275"/>
            <a:ext cx="4152900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Исследования фракционной анизотропии</a:t>
            </a:r>
          </a:p>
          <a:p>
            <a:endParaRPr lang="ru-RU" dirty="0"/>
          </a:p>
          <a:p>
            <a:r>
              <a:rPr lang="ru-RU" dirty="0"/>
              <a:t>Дробная мера коэффициента диффузии.</a:t>
            </a:r>
          </a:p>
          <a:p>
            <a:r>
              <a:rPr lang="ru-RU" dirty="0"/>
              <a:t>• 0: изотропная диффузия</a:t>
            </a:r>
          </a:p>
          <a:p>
            <a:r>
              <a:rPr lang="ru-RU" dirty="0"/>
              <a:t>• 1: Распространение только в одном направлении</a:t>
            </a:r>
          </a:p>
          <a:p>
            <a:endParaRPr lang="ru-RU" dirty="0"/>
          </a:p>
          <a:p>
            <a:r>
              <a:rPr lang="ru-RU" dirty="0"/>
              <a:t>Мера:</a:t>
            </a:r>
          </a:p>
          <a:p>
            <a:r>
              <a:rPr lang="ru-RU" dirty="0"/>
              <a:t>• Плотность волокна</a:t>
            </a:r>
          </a:p>
          <a:p>
            <a:r>
              <a:rPr lang="ru-RU" dirty="0"/>
              <a:t>• Связь между мозгом</a:t>
            </a:r>
          </a:p>
          <a:p>
            <a:r>
              <a:rPr lang="ru-RU" dirty="0"/>
              <a:t>• Целостность белого вещества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266B78-E358-446E-B2FE-BDB473D4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4" y="1904754"/>
            <a:ext cx="740195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59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6C5C16-6C3F-43FD-870D-9E54B7B4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12192000" cy="5327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1" y="1238250"/>
            <a:ext cx="4000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Групповые различия в </a:t>
            </a:r>
            <a:r>
              <a:rPr lang="en-US" dirty="0"/>
              <a:t>FA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4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20F7E2-1A05-4BC3-97C2-B2E7333C7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1093"/>
            <a:ext cx="12192000" cy="5906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7134226" y="6408877"/>
            <a:ext cx="47910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Корреляция </a:t>
            </a:r>
            <a:r>
              <a:rPr lang="en-US" dirty="0"/>
              <a:t>FA </a:t>
            </a:r>
            <a:r>
              <a:rPr lang="ru-RU" dirty="0"/>
              <a:t>с симптомами</a:t>
            </a:r>
          </a:p>
        </p:txBody>
      </p:sp>
    </p:spTree>
    <p:extLst>
      <p:ext uri="{BB962C8B-B14F-4D97-AF65-F5344CB8AC3E}">
        <p14:creationId xmlns:p14="http://schemas.microsoft.com/office/powerpoint/2010/main" val="144780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6768067" y="6153150"/>
            <a:ext cx="47910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800" b="0" i="0" u="none" strike="noStrike" baseline="0" dirty="0"/>
              <a:t>Корреляция</a:t>
            </a:r>
            <a:r>
              <a:rPr lang="ru-RU" sz="1800" b="0" i="0" u="none" strike="noStrike" baseline="0" dirty="0">
                <a:latin typeface="Helvetica-Light"/>
              </a:rPr>
              <a:t> FA с жизненными событиями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477351-75F4-469B-BC8F-FA2284ED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259"/>
            <a:ext cx="12192000" cy="5265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2A9B2-F174-41DC-BD60-71B0FBB24526}"/>
              </a:ext>
            </a:extLst>
          </p:cNvPr>
          <p:cNvSpPr txBox="1"/>
          <p:nvPr/>
        </p:nvSpPr>
        <p:spPr>
          <a:xfrm>
            <a:off x="352425" y="615315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Корреляция FA с выполнением задачи</a:t>
            </a:r>
          </a:p>
        </p:txBody>
      </p:sp>
    </p:spTree>
    <p:extLst>
      <p:ext uri="{BB962C8B-B14F-4D97-AF65-F5344CB8AC3E}">
        <p14:creationId xmlns:p14="http://schemas.microsoft.com/office/powerpoint/2010/main" val="4177213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641172-C975-43A7-B1BF-E31DA855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4" y="880844"/>
            <a:ext cx="11546581" cy="5977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158674" y="990600"/>
            <a:ext cx="5937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800" b="0" i="0" u="none" strike="noStrike" baseline="0" dirty="0" err="1"/>
              <a:t>Трактография</a:t>
            </a:r>
            <a:r>
              <a:rPr lang="ru-RU" sz="1800" b="0" i="0" u="none" strike="noStrike" baseline="0" dirty="0"/>
              <a:t> DTI в хирургическом планировании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4394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158674" y="1152525"/>
            <a:ext cx="4565726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800" b="0" i="0" u="none" strike="noStrike" baseline="0" dirty="0"/>
              <a:t>Исследования в области диффузионной тензорной визуализации:</a:t>
            </a:r>
          </a:p>
          <a:p>
            <a:endParaRPr lang="ru-RU" sz="1800" b="0" i="0" u="none" strike="noStrike" baseline="0" dirty="0"/>
          </a:p>
          <a:p>
            <a:r>
              <a:rPr lang="ru-RU" sz="1800" b="0" i="0" u="none" strike="noStrike" baseline="0" dirty="0"/>
              <a:t>• Обеспечивает определенную структурную связанность</a:t>
            </a:r>
          </a:p>
          <a:p>
            <a:endParaRPr lang="ru-RU" sz="1800" b="0" i="0" u="none" strike="noStrike" baseline="0" dirty="0"/>
          </a:p>
          <a:p>
            <a:r>
              <a:rPr lang="ru-RU" sz="1800" b="0" i="0" u="none" strike="noStrike" baseline="0" dirty="0"/>
              <a:t>• Обеспечивает меру структурной организации</a:t>
            </a:r>
          </a:p>
          <a:p>
            <a:endParaRPr lang="ru-RU" sz="1800" b="0" i="0" u="none" strike="noStrike" baseline="0" dirty="0"/>
          </a:p>
          <a:p>
            <a:r>
              <a:rPr lang="ru-RU" sz="1800" b="0" i="0" u="none" strike="noStrike" baseline="0" dirty="0"/>
              <a:t>• Групповые сравнения</a:t>
            </a:r>
          </a:p>
          <a:p>
            <a:endParaRPr lang="ru-RU" sz="1800" b="0" i="0" u="none" strike="noStrike" baseline="0" dirty="0"/>
          </a:p>
          <a:p>
            <a:r>
              <a:rPr lang="ru-RU" sz="1800" b="0" i="0" u="none" strike="noStrike" baseline="0" dirty="0"/>
              <a:t>• Корреляция с симптомами / событиями</a:t>
            </a:r>
          </a:p>
          <a:p>
            <a:endParaRPr lang="ru-RU" sz="1800" b="0" i="0" u="none" strike="noStrike" baseline="0" dirty="0"/>
          </a:p>
          <a:p>
            <a:r>
              <a:rPr lang="ru-RU" sz="1800" b="0" i="0" u="none" strike="noStrike" baseline="0" dirty="0"/>
              <a:t>• Корреляция с когнитивными способностями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44A1D-D0EC-4A13-8AED-4F13109A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940476"/>
            <a:ext cx="7168088" cy="59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8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240564" y="1271785"/>
            <a:ext cx="5310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• Для возбуждения объема требуется частота импульсов, известная как </a:t>
            </a:r>
            <a:r>
              <a:rPr lang="ru-RU" sz="1800" b="1" i="0" u="none" strike="noStrike" baseline="0" dirty="0">
                <a:latin typeface="Helvetica-Light"/>
              </a:rPr>
              <a:t>частота Лармора</a:t>
            </a:r>
            <a:r>
              <a:rPr lang="ru-RU" sz="1800" b="0" i="0" u="none" strike="noStrike" baseline="0" dirty="0">
                <a:latin typeface="Helvetica-Light"/>
              </a:rPr>
              <a:t>.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Частота Лармора зависит от гиромагнитного отношения частицы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Чаще всего используется водород: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Неспаренный протон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Обильно содержит воду и жир.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AC8BB-9933-43AF-979A-AC4E3D41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97" y="771068"/>
            <a:ext cx="6798644" cy="5895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0635D0-17E4-4289-B823-74FD935F79DF}"/>
              </a:ext>
            </a:extLst>
          </p:cNvPr>
          <p:cNvSpPr txBox="1"/>
          <p:nvPr/>
        </p:nvSpPr>
        <p:spPr>
          <a:xfrm>
            <a:off x="10583781" y="3580109"/>
            <a:ext cx="975360" cy="2769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FBFBFB"/>
                </a:solidFill>
              </a:rPr>
              <a:t>Прецессия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6C505-7D2D-4CED-99A1-91491D07B1AB}"/>
              </a:ext>
            </a:extLst>
          </p:cNvPr>
          <p:cNvSpPr txBox="1"/>
          <p:nvPr/>
        </p:nvSpPr>
        <p:spPr>
          <a:xfrm>
            <a:off x="4785794" y="5742820"/>
            <a:ext cx="153041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Ч</a:t>
            </a:r>
            <a:r>
              <a:rPr lang="ru-RU" b="0" i="0" u="none" strike="noStrike" baseline="0" dirty="0"/>
              <a:t>астота Лармора, МГц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D7C1D-A1A1-4212-9B5F-E04A7F6358C5}"/>
              </a:ext>
            </a:extLst>
          </p:cNvPr>
          <p:cNvSpPr txBox="1"/>
          <p:nvPr/>
        </p:nvSpPr>
        <p:spPr>
          <a:xfrm>
            <a:off x="6096000" y="5765904"/>
            <a:ext cx="16306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Гиромагнитное отношение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C8DF6-FC0E-49BC-999C-FAFF8EDEDAF8}"/>
              </a:ext>
            </a:extLst>
          </p:cNvPr>
          <p:cNvSpPr txBox="1"/>
          <p:nvPr/>
        </p:nvSpPr>
        <p:spPr>
          <a:xfrm>
            <a:off x="7743156" y="5765904"/>
            <a:ext cx="163068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Сила магнитного поля</a:t>
            </a:r>
            <a:endParaRPr lang="ru-RU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A777CB-08B1-48C5-BC71-69A9468CA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190" y="3942943"/>
            <a:ext cx="251495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240564" y="1271785"/>
            <a:ext cx="5310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• Для возбуждения объема требуется частота импульсов, известная как </a:t>
            </a:r>
            <a:r>
              <a:rPr lang="ru-RU" sz="1800" b="1" i="0" u="none" strike="noStrike" baseline="0" dirty="0">
                <a:latin typeface="Helvetica-Light"/>
              </a:rPr>
              <a:t>частота Лармора</a:t>
            </a:r>
            <a:r>
              <a:rPr lang="ru-RU" sz="1800" b="0" i="0" u="none" strike="noStrike" baseline="0" dirty="0">
                <a:latin typeface="Helvetica-Light"/>
              </a:rPr>
              <a:t>.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Частота Лармора зависит от гиромагнитного отношения частицы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Чаще всего используется водород: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Неспаренный протон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Обильно содержит воду и жир.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851E5-73E7-4B04-A443-DDF8D355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872" y="1186402"/>
            <a:ext cx="4660564" cy="53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3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DE569D-4BAD-4D1A-94C1-EB7EF8E3F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" y="1841890"/>
            <a:ext cx="12192000" cy="406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94281" y="1767085"/>
            <a:ext cx="531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Вода диффундирует в ткани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D4374-9A4A-4F20-9408-5C69465E4EAC}"/>
              </a:ext>
            </a:extLst>
          </p:cNvPr>
          <p:cNvSpPr txBox="1"/>
          <p:nvPr/>
        </p:nvSpPr>
        <p:spPr>
          <a:xfrm>
            <a:off x="5181600" y="5143500"/>
            <a:ext cx="29241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Изотропная диффузия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8BE92-E91F-4D7B-A79C-DD02DCA2990B}"/>
              </a:ext>
            </a:extLst>
          </p:cNvPr>
          <p:cNvSpPr txBox="1"/>
          <p:nvPr/>
        </p:nvSpPr>
        <p:spPr>
          <a:xfrm>
            <a:off x="8934450" y="5111234"/>
            <a:ext cx="3086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Анизотропная диффузия</a:t>
            </a:r>
          </a:p>
        </p:txBody>
      </p:sp>
    </p:spTree>
    <p:extLst>
      <p:ext uri="{BB962C8B-B14F-4D97-AF65-F5344CB8AC3E}">
        <p14:creationId xmlns:p14="http://schemas.microsoft.com/office/powerpoint/2010/main" val="317110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3C15CF-4B3F-4BFE-A206-E2420A9A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" y="1526664"/>
            <a:ext cx="11682347" cy="51789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94281" y="1767085"/>
            <a:ext cx="531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Вода диффундирует в ткани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3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237156" y="1720840"/>
            <a:ext cx="4372944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Визуализация тензора диффузии использует градиентные импульсы, для которых кумулятивный эффект компенсируется для неподвижных молекул воды, но вызывает отсутствие сигнала для диффузионных молекул, которые выглядят как более темные воксели.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Создавая изображения с разных направлений, можно оценить трехмерную модель диффузии.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7B9AB9-4147-4521-A162-E9078100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4" y="988852"/>
            <a:ext cx="7038975" cy="57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7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237156" y="1720840"/>
            <a:ext cx="437294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Тензор диффузии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Смещение молекул моделируется: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3 собственных вектора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3 собственных значения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Главный собственный вектор определяет направление диффузии.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31B207-3F1B-4CCD-89BE-77FA87A1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27" y="1058746"/>
            <a:ext cx="5515745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31B207-3F1B-4CCD-89BE-77FA87A1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27" y="1058746"/>
            <a:ext cx="5515745" cy="5534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58DB4-23BC-42F6-B760-7D92B04C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4" y="1762125"/>
            <a:ext cx="5749826" cy="42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3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2152B4-1145-4DBD-A785-EC7C73F1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91" y="1150881"/>
            <a:ext cx="10344150" cy="54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023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3819</TotalTime>
  <Words>316</Words>
  <Application>Microsoft Office PowerPoint</Application>
  <PresentationFormat>Широкоэкранный</PresentationFormat>
  <Paragraphs>82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Helvetica-Light</vt:lpstr>
      <vt:lpstr>Тема Office</vt:lpstr>
      <vt:lpstr>Фундаментальная нейронаука для нейровизуализации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318</cp:revision>
  <dcterms:created xsi:type="dcterms:W3CDTF">2021-08-12T17:32:45Z</dcterms:created>
  <dcterms:modified xsi:type="dcterms:W3CDTF">2021-08-16T06:34:07Z</dcterms:modified>
</cp:coreProperties>
</file>